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6283" autoAdjust="0"/>
  </p:normalViewPr>
  <p:slideViewPr>
    <p:cSldViewPr>
      <p:cViewPr varScale="1">
        <p:scale>
          <a:sx n="44" d="100"/>
          <a:sy n="44" d="100"/>
        </p:scale>
        <p:origin x="67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17.08.2023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5.jpeg"/><Relationship Id="rId4" Type="http://schemas.openxmlformats.org/officeDocument/2006/relationships/image" Target="../media/image19.sv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6.sv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0.sv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9.sv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10.sv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6.svg"/><Relationship Id="rId4" Type="http://schemas.openxmlformats.org/officeDocument/2006/relationships/image" Target="../media/image10.sv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  <p:pic>
        <p:nvPicPr>
          <p:cNvPr id="45" name="Camera 44">
            <a:extLst>
              <a:ext uri="{FF2B5EF4-FFF2-40B4-BE49-F238E27FC236}">
                <a16:creationId xmlns:a16="http://schemas.microsoft.com/office/drawing/2014/main" id="{0420F725-579F-BBCB-83CD-BC9AD8D94BF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99400" y="6136500"/>
            <a:ext cx="3960000" cy="39600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3"/>
    </mc:Choice>
    <mc:Fallback>
      <p:transition spd="slow" advTm="894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861544-113C-DDB1-05B2-806B9254B676}"/>
              </a:ext>
            </a:extLst>
          </p:cNvPr>
          <p:cNvGrpSpPr/>
          <p:nvPr/>
        </p:nvGrpSpPr>
        <p:grpSpPr>
          <a:xfrm>
            <a:off x="10896600" y="924634"/>
            <a:ext cx="7022067" cy="8437733"/>
            <a:chOff x="10732532" y="805575"/>
            <a:chExt cx="7022067" cy="84377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473460F-FC92-5F03-F7B4-2EB9560AF276}"/>
                </a:ext>
              </a:extLst>
            </p:cNvPr>
            <p:cNvSpPr txBox="1"/>
            <p:nvPr/>
          </p:nvSpPr>
          <p:spPr>
            <a:xfrm>
              <a:off x="10732532" y="805575"/>
              <a:ext cx="362823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2000" dirty="0"/>
                <a:t>Top 5 Categories: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Animals (1897 Reactions)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Science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Healthy Eating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Technology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Food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929971-F3D2-D750-4191-AC9D9348DFC3}"/>
                </a:ext>
              </a:extLst>
            </p:cNvPr>
            <p:cNvSpPr txBox="1"/>
            <p:nvPr/>
          </p:nvSpPr>
          <p:spPr>
            <a:xfrm>
              <a:off x="10732532" y="5188263"/>
              <a:ext cx="28946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buFont typeface="+mj-lt"/>
                <a:buAutoNum type="arabicPeriod" startAt="3"/>
              </a:pPr>
              <a:r>
                <a:rPr lang="en-US" sz="2000" dirty="0"/>
                <a:t>Most Liked Category:</a:t>
              </a:r>
            </a:p>
            <a:p>
              <a:pPr marL="971550" lvl="1" indent="-514350">
                <a:buFont typeface="Arial" panose="020B0604020202020204" pitchFamily="34" charset="0"/>
                <a:buChar char="•"/>
              </a:pPr>
              <a:r>
                <a:rPr lang="en-US" sz="2000" dirty="0"/>
                <a:t>Animals</a:t>
              </a:r>
            </a:p>
            <a:p>
              <a:pPr marL="971550" lvl="1" indent="-514350">
                <a:buFont typeface="Arial" panose="020B0604020202020204" pitchFamily="34" charset="0"/>
                <a:buChar char="•"/>
              </a:pPr>
              <a:r>
                <a:rPr lang="en-US" sz="2000" dirty="0"/>
                <a:t>Most Disliked: </a:t>
              </a:r>
            </a:p>
            <a:p>
              <a:pPr marL="1428750" lvl="2" indent="-514350">
                <a:buFont typeface="Arial" panose="020B0604020202020204" pitchFamily="34" charset="0"/>
                <a:buChar char="•"/>
              </a:pPr>
              <a:r>
                <a:rPr lang="en-US" sz="2000" dirty="0"/>
                <a:t>Science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EAE0F3-B3DE-8528-94C7-DEABE98C1662}"/>
                </a:ext>
              </a:extLst>
            </p:cNvPr>
            <p:cNvSpPr txBox="1"/>
            <p:nvPr/>
          </p:nvSpPr>
          <p:spPr>
            <a:xfrm>
              <a:off x="10732532" y="2996919"/>
              <a:ext cx="284994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buFont typeface="+mj-lt"/>
                <a:buAutoNum type="arabicPeriod" startAt="2"/>
              </a:pPr>
              <a:r>
                <a:rPr lang="en-US" sz="2000" dirty="0"/>
                <a:t>Most active days: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/>
                <a:t>Monday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/>
                <a:t>Tuesday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/>
                <a:t>Friday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/>
                <a:t>Least Active day:</a:t>
              </a:r>
            </a:p>
            <a:p>
              <a:pPr marL="1371600" lvl="2" indent="-457200">
                <a:buFont typeface="Arial" panose="020B0604020202020204" pitchFamily="34" charset="0"/>
                <a:buChar char="•"/>
              </a:pPr>
              <a:r>
                <a:rPr lang="en-US" sz="2000" dirty="0"/>
                <a:t>Saturday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927A5B-754E-4D8F-0F99-0977FEF3BAFF}"/>
                </a:ext>
              </a:extLst>
            </p:cNvPr>
            <p:cNvSpPr txBox="1"/>
            <p:nvPr/>
          </p:nvSpPr>
          <p:spPr>
            <a:xfrm>
              <a:off x="10732532" y="6764055"/>
              <a:ext cx="30185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buFont typeface="+mj-lt"/>
                <a:buAutoNum type="arabicPeriod" startAt="4"/>
              </a:pPr>
              <a:r>
                <a:rPr lang="en-US" sz="2000" dirty="0"/>
                <a:t>Popular Content Type: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Photos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Videos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6841D2-0541-8165-484B-0EEFA794B6A4}"/>
                </a:ext>
              </a:extLst>
            </p:cNvPr>
            <p:cNvSpPr txBox="1"/>
            <p:nvPr/>
          </p:nvSpPr>
          <p:spPr>
            <a:xfrm>
              <a:off x="10747576" y="7919869"/>
              <a:ext cx="259019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buFont typeface="+mj-lt"/>
                <a:buAutoNum type="arabicPeriod" startAt="5"/>
              </a:pPr>
              <a:r>
                <a:rPr lang="en-US" sz="2000" dirty="0"/>
                <a:t>Most Active Time: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/>
                <a:t>01:00 PM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/>
                <a:t>02:00 PM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/>
                <a:t>03:00 PM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3AA407-5B5C-53E3-FE41-B8E72EC46205}"/>
                </a:ext>
              </a:extLst>
            </p:cNvPr>
            <p:cNvSpPr txBox="1"/>
            <p:nvPr/>
          </p:nvSpPr>
          <p:spPr>
            <a:xfrm>
              <a:off x="14516319" y="837474"/>
              <a:ext cx="32382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+mj-lt"/>
                <a:buAutoNum type="arabicPeriod" startAt="6"/>
              </a:pPr>
              <a:r>
                <a:rPr lang="en-US" sz="2000" dirty="0"/>
                <a:t>There is a slight decline in content uploading in the year 2021 compared the year 2020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24D513-C993-B327-3423-33E8782514B2}"/>
                </a:ext>
              </a:extLst>
            </p:cNvPr>
            <p:cNvSpPr txBox="1"/>
            <p:nvPr/>
          </p:nvSpPr>
          <p:spPr>
            <a:xfrm>
              <a:off x="14688140" y="2996919"/>
              <a:ext cx="289463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Font typeface="+mj-lt"/>
                <a:buAutoNum type="arabicPeriod" startAt="7"/>
              </a:pPr>
              <a:r>
                <a:rPr lang="en-US" sz="2000" dirty="0"/>
                <a:t>There are total 16 unique categories.</a:t>
              </a:r>
            </a:p>
          </p:txBody>
        </p:sp>
      </p:grpSp>
      <p:pic>
        <p:nvPicPr>
          <p:cNvPr id="22" name="Camera 21">
            <a:extLst>
              <a:ext uri="{FF2B5EF4-FFF2-40B4-BE49-F238E27FC236}">
                <a16:creationId xmlns:a16="http://schemas.microsoft.com/office/drawing/2014/main" id="{4A6C6883-92C2-45A7-7F13-265187091E4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212787" y="6058928"/>
            <a:ext cx="3960000" cy="3960000"/>
          </a:xfrm>
          <a:prstGeom prst="ellipse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4" name="Camera 23">
            <a:extLst>
              <a:ext uri="{FF2B5EF4-FFF2-40B4-BE49-F238E27FC236}">
                <a16:creationId xmlns:a16="http://schemas.microsoft.com/office/drawing/2014/main" id="{62D500E4-0190-FEF2-8EA3-BB22B4F71DD8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2291" y="6134100"/>
            <a:ext cx="3960000" cy="3960000"/>
          </a:xfrm>
          <a:prstGeom prst="ellipse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32" name="Camera 31">
            <a:extLst>
              <a:ext uri="{FF2B5EF4-FFF2-40B4-BE49-F238E27FC236}">
                <a16:creationId xmlns:a16="http://schemas.microsoft.com/office/drawing/2014/main" id="{09ADF39E-BB8E-3670-79EB-7E39BC8D659C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5600" y="6136500"/>
            <a:ext cx="3960000" cy="3960000"/>
          </a:xfrm>
          <a:prstGeom prst="ellipse">
            <a:avLst/>
          </a:prstGeom>
          <a:ln>
            <a:noFill/>
          </a:ln>
          <a:effectLst>
            <a:outerShdw blurRad="190500" algn="t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0A5CE8-9877-80EA-B004-4D62F60EBC60}"/>
              </a:ext>
            </a:extLst>
          </p:cNvPr>
          <p:cNvSpPr txBox="1"/>
          <p:nvPr/>
        </p:nvSpPr>
        <p:spPr>
          <a:xfrm>
            <a:off x="8867373" y="3845201"/>
            <a:ext cx="69913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tasks:</a:t>
            </a:r>
          </a:p>
          <a:p>
            <a:pPr marL="342900" indent="-342900">
              <a:buAutoNum type="arabicPeriod"/>
            </a:pPr>
            <a:r>
              <a:rPr lang="en-US" sz="2800" dirty="0"/>
              <a:t>An audit of Social Buzz’s big data practice.</a:t>
            </a:r>
          </a:p>
          <a:p>
            <a:pPr marL="342900" indent="-342900">
              <a:buAutoNum type="arabicPeriod"/>
            </a:pPr>
            <a:r>
              <a:rPr lang="en-US" sz="2800" dirty="0"/>
              <a:t>Recommendation for successful IPO.</a:t>
            </a:r>
          </a:p>
          <a:p>
            <a:pPr marL="342900" indent="-342900">
              <a:buAutoNum type="arabicPeriod"/>
            </a:pPr>
            <a:r>
              <a:rPr lang="en-US" sz="2800" dirty="0"/>
              <a:t>Find top 5 content categories through data analysis.</a:t>
            </a:r>
            <a:endParaRPr lang="en-IN" sz="2800" dirty="0"/>
          </a:p>
        </p:txBody>
      </p:sp>
      <p:pic>
        <p:nvPicPr>
          <p:cNvPr id="35" name="Camera 34">
            <a:extLst>
              <a:ext uri="{FF2B5EF4-FFF2-40B4-BE49-F238E27FC236}">
                <a16:creationId xmlns:a16="http://schemas.microsoft.com/office/drawing/2014/main" id="{C4766BCE-8A56-22F5-BA0B-D999AB73E0F7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75600" y="6134100"/>
            <a:ext cx="3960000" cy="3960000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F5C797-B998-0EFC-C5E4-D78733DB7CA2}"/>
              </a:ext>
            </a:extLst>
          </p:cNvPr>
          <p:cNvSpPr txBox="1"/>
          <p:nvPr/>
        </p:nvSpPr>
        <p:spPr>
          <a:xfrm>
            <a:off x="3587803" y="5143500"/>
            <a:ext cx="50086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Social Buzz has: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Over 100000 posts per day.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36,500,000 content every year.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Handling Big Data.</a:t>
            </a:r>
          </a:p>
        </p:txBody>
      </p:sp>
      <p:pic>
        <p:nvPicPr>
          <p:cNvPr id="23" name="Camera 22">
            <a:extLst>
              <a:ext uri="{FF2B5EF4-FFF2-40B4-BE49-F238E27FC236}">
                <a16:creationId xmlns:a16="http://schemas.microsoft.com/office/drawing/2014/main" id="{6E3189AE-2A2A-26A3-336F-9677E5161C9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040548" y="5920847"/>
            <a:ext cx="3960000" cy="396000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36578" y="7267149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154ADE-E1D0-3400-EDD4-0651AADEE64E}"/>
              </a:ext>
            </a:extLst>
          </p:cNvPr>
          <p:cNvGrpSpPr/>
          <p:nvPr/>
        </p:nvGrpSpPr>
        <p:grpSpPr>
          <a:xfrm>
            <a:off x="11430000" y="3933776"/>
            <a:ext cx="2499419" cy="2305011"/>
            <a:chOff x="11411515" y="4002073"/>
            <a:chExt cx="2499419" cy="2305011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1825797" y="4221947"/>
              <a:ext cx="2085137" cy="2085137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1411515" y="4002073"/>
              <a:ext cx="2187334" cy="2123082"/>
              <a:chOff x="-23042" y="66269"/>
              <a:chExt cx="6542158" cy="634998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-23042" y="119185"/>
                <a:ext cx="6542158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62891" t="-16684" r="-160683" b="-166629"/>
                </a:stretch>
              </a:blipFill>
              <a:ln>
                <a:solidFill>
                  <a:srgbClr val="00BAFF"/>
                </a:solidFill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E44D8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31699C-54BC-D614-EFC8-D91A3C082B55}"/>
              </a:ext>
            </a:extLst>
          </p:cNvPr>
          <p:cNvGrpSpPr/>
          <p:nvPr/>
        </p:nvGrpSpPr>
        <p:grpSpPr>
          <a:xfrm>
            <a:off x="11430000" y="635417"/>
            <a:ext cx="2491715" cy="2327168"/>
            <a:chOff x="11419219" y="6931132"/>
            <a:chExt cx="2491715" cy="2327168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11825797" y="7173163"/>
              <a:ext cx="2085137" cy="2085137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grpSp>
          <p:nvGrpSpPr>
            <p:cNvPr id="28" name="Group 28"/>
            <p:cNvGrpSpPr>
              <a:grpSpLocks noChangeAspect="1"/>
            </p:cNvGrpSpPr>
            <p:nvPr/>
          </p:nvGrpSpPr>
          <p:grpSpPr>
            <a:xfrm>
              <a:off x="11419219" y="6931132"/>
              <a:ext cx="2174041" cy="2165548"/>
              <a:chOff x="0" y="0"/>
              <a:chExt cx="6502400" cy="6477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l="l" t="t" r="r" b="b"/>
                <a:pathLst>
                  <a:path w="6542159" h="6244242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64266" t="1917" r="-22903" b="-93994"/>
                </a:stretch>
              </a:blipFill>
              <a:ln>
                <a:solidFill>
                  <a:srgbClr val="00BAFF"/>
                </a:solidFill>
              </a:ln>
            </p:spPr>
            <p:txBody>
              <a:bodyPr/>
              <a:lstStyle/>
              <a:p>
                <a:endParaRPr lang="en-AU" dirty="0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87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2E44D8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451686-B0D7-CEAE-8442-7AFCE5DDBF63}"/>
              </a:ext>
            </a:extLst>
          </p:cNvPr>
          <p:cNvSpPr txBox="1"/>
          <p:nvPr/>
        </p:nvSpPr>
        <p:spPr>
          <a:xfrm>
            <a:off x="14097000" y="1272839"/>
            <a:ext cx="3733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400" dirty="0"/>
              <a:t>Chief Technology Architect</a:t>
            </a:r>
            <a:endParaRPr lang="en-IN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897D7B-FA57-D79E-C0B1-5A9EA3EF0741}"/>
              </a:ext>
            </a:extLst>
          </p:cNvPr>
          <p:cNvSpPr txBox="1"/>
          <p:nvPr/>
        </p:nvSpPr>
        <p:spPr>
          <a:xfrm>
            <a:off x="14097000" y="4549041"/>
            <a:ext cx="3733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Rompton</a:t>
            </a:r>
          </a:p>
          <a:p>
            <a:r>
              <a:rPr lang="en-US" sz="2400" dirty="0"/>
              <a:t>Senior Principal</a:t>
            </a:r>
            <a:endParaRPr lang="en-IN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3A0658-3E4F-B256-8237-347D9D506570}"/>
              </a:ext>
            </a:extLst>
          </p:cNvPr>
          <p:cNvSpPr txBox="1"/>
          <p:nvPr/>
        </p:nvSpPr>
        <p:spPr>
          <a:xfrm>
            <a:off x="14097000" y="7825243"/>
            <a:ext cx="3733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Nitesh Addagatla</a:t>
            </a:r>
          </a:p>
          <a:p>
            <a:r>
              <a:rPr lang="en-US" sz="2400" dirty="0"/>
              <a:t>Data Analyst</a:t>
            </a:r>
            <a:endParaRPr lang="en-IN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1ABE3F-9B92-651D-ADAA-A05D008BCB65}"/>
              </a:ext>
            </a:extLst>
          </p:cNvPr>
          <p:cNvGrpSpPr/>
          <p:nvPr/>
        </p:nvGrpSpPr>
        <p:grpSpPr>
          <a:xfrm>
            <a:off x="11548926" y="6980114"/>
            <a:ext cx="2139165" cy="2215854"/>
            <a:chOff x="8108232" y="4225115"/>
            <a:chExt cx="2139165" cy="2215854"/>
          </a:xfrm>
        </p:grpSpPr>
        <p:pic>
          <p:nvPicPr>
            <p:cNvPr id="39" name="Picture 38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5BB34CA9-AC0D-E1FF-A43C-EA7671291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4310" y="4225115"/>
              <a:ext cx="2123087" cy="2188806"/>
            </a:xfrm>
            <a:prstGeom prst="flowChartConnector">
              <a:avLst/>
            </a:prstGeom>
          </p:spPr>
        </p:pic>
        <p:sp>
          <p:nvSpPr>
            <p:cNvPr id="20" name="Freeform 20"/>
            <p:cNvSpPr/>
            <p:nvPr/>
          </p:nvSpPr>
          <p:spPr>
            <a:xfrm>
              <a:off x="8108232" y="4317887"/>
              <a:ext cx="2123087" cy="2123082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18" name="Camera 17">
            <a:extLst>
              <a:ext uri="{FF2B5EF4-FFF2-40B4-BE49-F238E27FC236}">
                <a16:creationId xmlns:a16="http://schemas.microsoft.com/office/drawing/2014/main" id="{F30AAEBA-0187-67EF-BB7A-0CA9C5E31192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041" y="6056858"/>
            <a:ext cx="3960000" cy="3960000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143A4-B189-FF11-B505-DFE82DF3FC1D}"/>
              </a:ext>
            </a:extLst>
          </p:cNvPr>
          <p:cNvSpPr txBox="1"/>
          <p:nvPr/>
        </p:nvSpPr>
        <p:spPr>
          <a:xfrm>
            <a:off x="4052363" y="1410292"/>
            <a:ext cx="530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Problem Understanding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1736A5-3E62-B775-678D-5F16D7164785}"/>
              </a:ext>
            </a:extLst>
          </p:cNvPr>
          <p:cNvSpPr txBox="1"/>
          <p:nvPr/>
        </p:nvSpPr>
        <p:spPr>
          <a:xfrm>
            <a:off x="6000291" y="3024326"/>
            <a:ext cx="530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Collection and Cleaning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EFFEAC5-24B1-258D-83E6-F645178737C5}"/>
              </a:ext>
            </a:extLst>
          </p:cNvPr>
          <p:cNvSpPr txBox="1"/>
          <p:nvPr/>
        </p:nvSpPr>
        <p:spPr>
          <a:xfrm>
            <a:off x="7948219" y="4638360"/>
            <a:ext cx="530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Modelling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CF1E43-2860-510B-40A6-610B6C06E377}"/>
              </a:ext>
            </a:extLst>
          </p:cNvPr>
          <p:cNvSpPr txBox="1"/>
          <p:nvPr/>
        </p:nvSpPr>
        <p:spPr>
          <a:xfrm>
            <a:off x="9896147" y="6252394"/>
            <a:ext cx="530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Analysis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BABE0E-10D1-2111-2B09-E8C23B4A3B00}"/>
              </a:ext>
            </a:extLst>
          </p:cNvPr>
          <p:cNvSpPr txBox="1"/>
          <p:nvPr/>
        </p:nvSpPr>
        <p:spPr>
          <a:xfrm>
            <a:off x="11844075" y="7866428"/>
            <a:ext cx="530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Visualization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44" name="Camera 43">
            <a:extLst>
              <a:ext uri="{FF2B5EF4-FFF2-40B4-BE49-F238E27FC236}">
                <a16:creationId xmlns:a16="http://schemas.microsoft.com/office/drawing/2014/main" id="{3286C1E7-3867-1371-C958-B949B1F77E93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0916" y="5864155"/>
            <a:ext cx="4320000" cy="4320000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642F1B1-31BA-8540-182D-0B8C303B9A80}"/>
              </a:ext>
            </a:extLst>
          </p:cNvPr>
          <p:cNvGrpSpPr/>
          <p:nvPr/>
        </p:nvGrpSpPr>
        <p:grpSpPr>
          <a:xfrm>
            <a:off x="5867400" y="571500"/>
            <a:ext cx="12120819" cy="9256079"/>
            <a:chOff x="5867400" y="571500"/>
            <a:chExt cx="12120819" cy="9256079"/>
          </a:xfrm>
        </p:grpSpPr>
        <p:pic>
          <p:nvPicPr>
            <p:cNvPr id="15" name="Picture 14" descr="A graph of a bar graph&#10;&#10;Description automatically generated">
              <a:extLst>
                <a:ext uri="{FF2B5EF4-FFF2-40B4-BE49-F238E27FC236}">
                  <a16:creationId xmlns:a16="http://schemas.microsoft.com/office/drawing/2014/main" id="{36664418-E0E6-2921-AF75-EDE6D9FFC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1368162"/>
              <a:ext cx="12120819" cy="84594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5067EC-81AB-08F9-4748-BB0066FE51FC}"/>
                </a:ext>
              </a:extLst>
            </p:cNvPr>
            <p:cNvSpPr txBox="1"/>
            <p:nvPr/>
          </p:nvSpPr>
          <p:spPr>
            <a:xfrm>
              <a:off x="10449795" y="571500"/>
              <a:ext cx="29560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Top 5 Categories</a:t>
              </a:r>
              <a:endParaRPr lang="en-IN" sz="3200" dirty="0"/>
            </a:p>
          </p:txBody>
        </p:sp>
      </p:grpSp>
      <p:pic>
        <p:nvPicPr>
          <p:cNvPr id="14" name="Camera 13">
            <a:extLst>
              <a:ext uri="{FF2B5EF4-FFF2-40B4-BE49-F238E27FC236}">
                <a16:creationId xmlns:a16="http://schemas.microsoft.com/office/drawing/2014/main" id="{6C0E99F6-225E-4CFF-F058-BB0995D8E4A0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6266" y="6227579"/>
            <a:ext cx="3600000" cy="3600000"/>
          </a:xfrm>
          <a:prstGeom prst="ellipse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979498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7F8187-3231-1B2A-708C-121454FDCA86}"/>
              </a:ext>
            </a:extLst>
          </p:cNvPr>
          <p:cNvGrpSpPr/>
          <p:nvPr/>
        </p:nvGrpSpPr>
        <p:grpSpPr>
          <a:xfrm>
            <a:off x="1227256" y="2484494"/>
            <a:ext cx="16819217" cy="5318013"/>
            <a:chOff x="1227256" y="2126550"/>
            <a:chExt cx="16819217" cy="53180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E4F9BF9-0A10-2051-D31F-F6D141CE0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5391" b="1138"/>
            <a:stretch/>
          </p:blipFill>
          <p:spPr>
            <a:xfrm>
              <a:off x="1227256" y="2189657"/>
              <a:ext cx="8712496" cy="519179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8BA266-ED57-049B-6997-E56122D22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476" r="6717"/>
            <a:stretch/>
          </p:blipFill>
          <p:spPr>
            <a:xfrm>
              <a:off x="10931699" y="2126550"/>
              <a:ext cx="7114774" cy="5318013"/>
            </a:xfrm>
            <a:prstGeom prst="rect">
              <a:avLst/>
            </a:prstGeom>
          </p:spPr>
        </p:pic>
      </p:grpSp>
      <p:pic>
        <p:nvPicPr>
          <p:cNvPr id="27" name="Camera 26">
            <a:extLst>
              <a:ext uri="{FF2B5EF4-FFF2-40B4-BE49-F238E27FC236}">
                <a16:creationId xmlns:a16="http://schemas.microsoft.com/office/drawing/2014/main" id="{7FF46827-06EF-8821-FA49-03A68F4A1FD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76" y="7191629"/>
            <a:ext cx="3086100" cy="3086100"/>
          </a:xfrm>
          <a:prstGeom prst="ellipse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C24BDE-69B1-C154-80E7-65EADFC33FAA}"/>
              </a:ext>
            </a:extLst>
          </p:cNvPr>
          <p:cNvGrpSpPr/>
          <p:nvPr/>
        </p:nvGrpSpPr>
        <p:grpSpPr>
          <a:xfrm>
            <a:off x="1120696" y="2423986"/>
            <a:ext cx="16938704" cy="5439029"/>
            <a:chOff x="1001269" y="2567234"/>
            <a:chExt cx="16938704" cy="543902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76D1409-A6E2-53C1-7BAA-AC91F4C35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38" t="2468" r="11316" b="6828"/>
            <a:stretch/>
          </p:blipFill>
          <p:spPr>
            <a:xfrm>
              <a:off x="1001269" y="3005647"/>
              <a:ext cx="6620330" cy="456220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675FB02-ECB1-D6B6-6B0D-9638545B9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91" t="2700" r="4696" b="3350"/>
            <a:stretch/>
          </p:blipFill>
          <p:spPr>
            <a:xfrm>
              <a:off x="8512985" y="2567234"/>
              <a:ext cx="9426988" cy="5439029"/>
            </a:xfrm>
            <a:prstGeom prst="rect">
              <a:avLst/>
            </a:prstGeom>
          </p:spPr>
        </p:pic>
      </p:grpSp>
      <p:sp>
        <p:nvSpPr>
          <p:cNvPr id="31" name="AutoShape 22">
            <a:extLst>
              <a:ext uri="{FF2B5EF4-FFF2-40B4-BE49-F238E27FC236}">
                <a16:creationId xmlns:a16="http://schemas.microsoft.com/office/drawing/2014/main" id="{6E94122E-2F79-8DA6-A20F-824369E00BE6}"/>
              </a:ext>
            </a:extLst>
          </p:cNvPr>
          <p:cNvSpPr/>
          <p:nvPr/>
        </p:nvSpPr>
        <p:spPr>
          <a:xfrm>
            <a:off x="0" y="0"/>
            <a:ext cx="979498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pic>
        <p:nvPicPr>
          <p:cNvPr id="22" name="Camera 21">
            <a:extLst>
              <a:ext uri="{FF2B5EF4-FFF2-40B4-BE49-F238E27FC236}">
                <a16:creationId xmlns:a16="http://schemas.microsoft.com/office/drawing/2014/main" id="{36B10091-EF92-C636-5DE0-0395779B42BA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975368" y="-24318"/>
            <a:ext cx="3240000" cy="324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203</Words>
  <Application>Microsoft Office PowerPoint</Application>
  <PresentationFormat>Custom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Nitesh A</cp:lastModifiedBy>
  <cp:revision>12</cp:revision>
  <dcterms:created xsi:type="dcterms:W3CDTF">2006-08-16T00:00:00Z</dcterms:created>
  <dcterms:modified xsi:type="dcterms:W3CDTF">2023-08-17T08:04:07Z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2023-08-11T17:57:57Z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334a590a-d0c7-42d4-968d-3dfbfa4d19e7</vt:lpwstr>
  </property>
  <property fmtid="{D5CDD505-2E9C-101B-9397-08002B2CF9AE}" pid="7" name="MSIP_Label_defa4170-0d19-0005-0004-bc88714345d2_ActionId">
    <vt:lpwstr>ae4a3972-2598-4a4e-90d8-15693b9cc007</vt:lpwstr>
  </property>
  <property fmtid="{D5CDD505-2E9C-101B-9397-08002B2CF9AE}" pid="8" name="MSIP_Label_defa4170-0d19-0005-0004-bc88714345d2_ContentBits">
    <vt:lpwstr>0</vt:lpwstr>
  </property>
</Properties>
</file>